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B5D7E-78FF-4624-A7C6-9956172EAF40}" type="doc">
      <dgm:prSet loTypeId="urn:microsoft.com/office/officeart/2005/8/layout/radial6" loCatId="cycle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BC2CF93-7954-412F-8775-0C805A44AC59}">
      <dgm:prSet phldrT="[Text]"/>
      <dgm:spPr/>
      <dgm:t>
        <a:bodyPr/>
        <a:lstStyle/>
        <a:p>
          <a:r>
            <a:rPr lang="en-US" dirty="0" smtClean="0"/>
            <a:t>Congress of Industrial Organizations</a:t>
          </a:r>
          <a:endParaRPr lang="en-US" dirty="0"/>
        </a:p>
      </dgm:t>
    </dgm:pt>
    <dgm:pt modelId="{1589B71D-1287-4F94-A232-76AA45DF00A6}" type="parTrans" cxnId="{A9CA4426-0EF9-4766-B7EC-3A10A2D830E8}">
      <dgm:prSet/>
      <dgm:spPr/>
      <dgm:t>
        <a:bodyPr/>
        <a:lstStyle/>
        <a:p>
          <a:endParaRPr lang="en-US"/>
        </a:p>
      </dgm:t>
    </dgm:pt>
    <dgm:pt modelId="{C934C3B3-F0F1-4F9C-9E9A-548C94273E54}" type="sibTrans" cxnId="{A9CA4426-0EF9-4766-B7EC-3A10A2D830E8}">
      <dgm:prSet/>
      <dgm:spPr/>
      <dgm:t>
        <a:bodyPr/>
        <a:lstStyle/>
        <a:p>
          <a:endParaRPr lang="en-US"/>
        </a:p>
      </dgm:t>
    </dgm:pt>
    <dgm:pt modelId="{566A8015-9645-455B-AEBE-402813218F52}">
      <dgm:prSet phldrT="[Text]"/>
      <dgm:spPr/>
      <dgm:t>
        <a:bodyPr/>
        <a:lstStyle/>
        <a:p>
          <a:r>
            <a:rPr lang="en-US" dirty="0" smtClean="0"/>
            <a:t>United Steel Workers</a:t>
          </a:r>
          <a:endParaRPr lang="en-US" dirty="0"/>
        </a:p>
      </dgm:t>
    </dgm:pt>
    <dgm:pt modelId="{074D8CD1-496F-495F-A616-646372B07DA8}" type="parTrans" cxnId="{20CF74F3-1F16-481E-BB85-37F7C4A6853D}">
      <dgm:prSet/>
      <dgm:spPr/>
      <dgm:t>
        <a:bodyPr/>
        <a:lstStyle/>
        <a:p>
          <a:endParaRPr lang="en-US"/>
        </a:p>
      </dgm:t>
    </dgm:pt>
    <dgm:pt modelId="{FD92B126-C905-4358-AEAA-A0E4B5F5C820}" type="sibTrans" cxnId="{20CF74F3-1F16-481E-BB85-37F7C4A6853D}">
      <dgm:prSet/>
      <dgm:spPr/>
      <dgm:t>
        <a:bodyPr/>
        <a:lstStyle/>
        <a:p>
          <a:endParaRPr lang="en-US"/>
        </a:p>
      </dgm:t>
    </dgm:pt>
    <dgm:pt modelId="{E6C7AB9E-67F9-4C6C-A6AB-6595756E6D6E}">
      <dgm:prSet phldrT="[Text]" custT="1"/>
      <dgm:spPr/>
      <dgm:t>
        <a:bodyPr/>
        <a:lstStyle/>
        <a:p>
          <a:r>
            <a:rPr lang="en-US" sz="16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United Automobile Workers</a:t>
          </a:r>
          <a:endParaRPr lang="en-US" sz="16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4CF595-DD2C-4D83-9DC0-BED520AC827A}" type="parTrans" cxnId="{BF5A090B-7E4A-47E8-9021-D12B7F947BD3}">
      <dgm:prSet/>
      <dgm:spPr/>
      <dgm:t>
        <a:bodyPr/>
        <a:lstStyle/>
        <a:p>
          <a:endParaRPr lang="en-US"/>
        </a:p>
      </dgm:t>
    </dgm:pt>
    <dgm:pt modelId="{DA810F84-FA5D-4235-8526-1815014AF75C}" type="sibTrans" cxnId="{BF5A090B-7E4A-47E8-9021-D12B7F947BD3}">
      <dgm:prSet/>
      <dgm:spPr/>
      <dgm:t>
        <a:bodyPr/>
        <a:lstStyle/>
        <a:p>
          <a:endParaRPr lang="en-US"/>
        </a:p>
      </dgm:t>
    </dgm:pt>
    <dgm:pt modelId="{BD28C2A9-810F-4BF7-8C1E-F7C703DAA65A}">
      <dgm:prSet phldrT="[Text]"/>
      <dgm:spPr/>
      <dgm:t>
        <a:bodyPr/>
        <a:lstStyle/>
        <a:p>
          <a:r>
            <a:rPr lang="en-US" dirty="0" smtClean="0"/>
            <a:t>United Mine Workers</a:t>
          </a:r>
          <a:endParaRPr lang="en-US" dirty="0"/>
        </a:p>
      </dgm:t>
    </dgm:pt>
    <dgm:pt modelId="{D5B3099A-98EF-47AB-945A-2B4A83C879F2}" type="parTrans" cxnId="{4A3F54C7-6887-49BB-8E6D-BF7EAAAA2140}">
      <dgm:prSet/>
      <dgm:spPr/>
      <dgm:t>
        <a:bodyPr/>
        <a:lstStyle/>
        <a:p>
          <a:endParaRPr lang="en-US"/>
        </a:p>
      </dgm:t>
    </dgm:pt>
    <dgm:pt modelId="{5AB6A389-3D22-4A96-9A65-5E06C009FBA6}" type="sibTrans" cxnId="{4A3F54C7-6887-49BB-8E6D-BF7EAAAA2140}">
      <dgm:prSet/>
      <dgm:spPr/>
      <dgm:t>
        <a:bodyPr/>
        <a:lstStyle/>
        <a:p>
          <a:endParaRPr lang="en-US"/>
        </a:p>
      </dgm:t>
    </dgm:pt>
    <dgm:pt modelId="{013CB8D0-E89E-46E8-9750-F90AD161AED7}">
      <dgm:prSet phldrT="[Text]"/>
      <dgm:spPr/>
      <dgm:t>
        <a:bodyPr/>
        <a:lstStyle/>
        <a:p>
          <a:r>
            <a:rPr lang="en-US" dirty="0" smtClean="0"/>
            <a:t>American Federation of Labor</a:t>
          </a:r>
          <a:endParaRPr lang="en-US" dirty="0"/>
        </a:p>
      </dgm:t>
    </dgm:pt>
    <dgm:pt modelId="{6B9C2ED4-B967-4431-BE32-95B231B74BE8}" type="parTrans" cxnId="{48CB943D-02AB-4E3D-923F-244D7C9639AF}">
      <dgm:prSet/>
      <dgm:spPr/>
      <dgm:t>
        <a:bodyPr/>
        <a:lstStyle/>
        <a:p>
          <a:endParaRPr lang="en-US"/>
        </a:p>
      </dgm:t>
    </dgm:pt>
    <dgm:pt modelId="{60D37861-E97C-44EC-BD64-960BD506D089}" type="sibTrans" cxnId="{48CB943D-02AB-4E3D-923F-244D7C9639AF}">
      <dgm:prSet/>
      <dgm:spPr/>
      <dgm:t>
        <a:bodyPr/>
        <a:lstStyle/>
        <a:p>
          <a:endParaRPr lang="en-US"/>
        </a:p>
      </dgm:t>
    </dgm:pt>
    <dgm:pt modelId="{48628174-C50B-4035-8D64-37840B21B098}" type="pres">
      <dgm:prSet presAssocID="{B7AB5D7E-78FF-4624-A7C6-9956172EAF4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312D21-C986-404B-A27F-801DC10C024A}" type="pres">
      <dgm:prSet presAssocID="{BBC2CF93-7954-412F-8775-0C805A44AC59}" presName="centerShape" presStyleLbl="node0" presStyleIdx="0" presStyleCnt="1"/>
      <dgm:spPr/>
      <dgm:t>
        <a:bodyPr/>
        <a:lstStyle/>
        <a:p>
          <a:endParaRPr lang="en-US"/>
        </a:p>
      </dgm:t>
    </dgm:pt>
    <dgm:pt modelId="{6186E363-8EB9-4B0C-81F3-BDBF6F314D0D}" type="pres">
      <dgm:prSet presAssocID="{566A8015-9645-455B-AEBE-402813218F5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948D1-5D08-49C2-A4C4-A5038A71A9F3}" type="pres">
      <dgm:prSet presAssocID="{566A8015-9645-455B-AEBE-402813218F52}" presName="dummy" presStyleCnt="0"/>
      <dgm:spPr/>
    </dgm:pt>
    <dgm:pt modelId="{68E91FDE-BACF-47C4-814B-FD48DF4B715A}" type="pres">
      <dgm:prSet presAssocID="{FD92B126-C905-4358-AEAA-A0E4B5F5C82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6CC119B6-BE6F-4A60-9ACE-33FDB8A2F3AA}" type="pres">
      <dgm:prSet presAssocID="{E6C7AB9E-67F9-4C6C-A6AB-6595756E6D6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1DF92-B1B7-4062-9FC1-D723A1897C19}" type="pres">
      <dgm:prSet presAssocID="{E6C7AB9E-67F9-4C6C-A6AB-6595756E6D6E}" presName="dummy" presStyleCnt="0"/>
      <dgm:spPr/>
    </dgm:pt>
    <dgm:pt modelId="{FAFB9A6F-0821-4ADC-9A27-7CFD54699E77}" type="pres">
      <dgm:prSet presAssocID="{DA810F84-FA5D-4235-8526-1815014AF75C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75767C-0F1A-47D1-9322-2A4ECA78F8CE}" type="pres">
      <dgm:prSet presAssocID="{BD28C2A9-810F-4BF7-8C1E-F7C703DAA65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FAC7A-5801-41D4-B0F0-001CA23DF859}" type="pres">
      <dgm:prSet presAssocID="{BD28C2A9-810F-4BF7-8C1E-F7C703DAA65A}" presName="dummy" presStyleCnt="0"/>
      <dgm:spPr/>
    </dgm:pt>
    <dgm:pt modelId="{15506D18-1431-4B1A-8535-00875F77F780}" type="pres">
      <dgm:prSet presAssocID="{5AB6A389-3D22-4A96-9A65-5E06C009FBA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FE3C6E4-E3F9-4676-A7D5-CA5AB7041909}" type="pres">
      <dgm:prSet presAssocID="{013CB8D0-E89E-46E8-9750-F90AD161AED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0E444-A30A-4E0F-BC84-26CD5DD1DF75}" type="pres">
      <dgm:prSet presAssocID="{013CB8D0-E89E-46E8-9750-F90AD161AED7}" presName="dummy" presStyleCnt="0"/>
      <dgm:spPr/>
    </dgm:pt>
    <dgm:pt modelId="{2F536AE0-6767-4FA3-847C-78F5E2BB6C04}" type="pres">
      <dgm:prSet presAssocID="{60D37861-E97C-44EC-BD64-960BD506D089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DBD0FA0A-77A6-492E-9158-6DDD00658D83}" type="presOf" srcId="{566A8015-9645-455B-AEBE-402813218F52}" destId="{6186E363-8EB9-4B0C-81F3-BDBF6F314D0D}" srcOrd="0" destOrd="0" presId="urn:microsoft.com/office/officeart/2005/8/layout/radial6"/>
    <dgm:cxn modelId="{D0700163-F502-464D-8EC8-D62F4C3BAFF7}" type="presOf" srcId="{5AB6A389-3D22-4A96-9A65-5E06C009FBA6}" destId="{15506D18-1431-4B1A-8535-00875F77F780}" srcOrd="0" destOrd="0" presId="urn:microsoft.com/office/officeart/2005/8/layout/radial6"/>
    <dgm:cxn modelId="{A9CA4426-0EF9-4766-B7EC-3A10A2D830E8}" srcId="{B7AB5D7E-78FF-4624-A7C6-9956172EAF40}" destId="{BBC2CF93-7954-412F-8775-0C805A44AC59}" srcOrd="0" destOrd="0" parTransId="{1589B71D-1287-4F94-A232-76AA45DF00A6}" sibTransId="{C934C3B3-F0F1-4F9C-9E9A-548C94273E54}"/>
    <dgm:cxn modelId="{A7B710EC-2505-4513-819D-BF360C95580C}" type="presOf" srcId="{DA810F84-FA5D-4235-8526-1815014AF75C}" destId="{FAFB9A6F-0821-4ADC-9A27-7CFD54699E77}" srcOrd="0" destOrd="0" presId="urn:microsoft.com/office/officeart/2005/8/layout/radial6"/>
    <dgm:cxn modelId="{B4F57FE0-1DCC-4608-A635-C1BA6B6CE288}" type="presOf" srcId="{BBC2CF93-7954-412F-8775-0C805A44AC59}" destId="{A6312D21-C986-404B-A27F-801DC10C024A}" srcOrd="0" destOrd="0" presId="urn:microsoft.com/office/officeart/2005/8/layout/radial6"/>
    <dgm:cxn modelId="{EB05A4E0-2C0A-4350-B31C-68B733E8F6AC}" type="presOf" srcId="{B7AB5D7E-78FF-4624-A7C6-9956172EAF40}" destId="{48628174-C50B-4035-8D64-37840B21B098}" srcOrd="0" destOrd="0" presId="urn:microsoft.com/office/officeart/2005/8/layout/radial6"/>
    <dgm:cxn modelId="{BF5A090B-7E4A-47E8-9021-D12B7F947BD3}" srcId="{BBC2CF93-7954-412F-8775-0C805A44AC59}" destId="{E6C7AB9E-67F9-4C6C-A6AB-6595756E6D6E}" srcOrd="1" destOrd="0" parTransId="{784CF595-DD2C-4D83-9DC0-BED520AC827A}" sibTransId="{DA810F84-FA5D-4235-8526-1815014AF75C}"/>
    <dgm:cxn modelId="{61D14EF1-4866-4447-8B6E-236B7B3637AC}" type="presOf" srcId="{E6C7AB9E-67F9-4C6C-A6AB-6595756E6D6E}" destId="{6CC119B6-BE6F-4A60-9ACE-33FDB8A2F3AA}" srcOrd="0" destOrd="0" presId="urn:microsoft.com/office/officeart/2005/8/layout/radial6"/>
    <dgm:cxn modelId="{20CF74F3-1F16-481E-BB85-37F7C4A6853D}" srcId="{BBC2CF93-7954-412F-8775-0C805A44AC59}" destId="{566A8015-9645-455B-AEBE-402813218F52}" srcOrd="0" destOrd="0" parTransId="{074D8CD1-496F-495F-A616-646372B07DA8}" sibTransId="{FD92B126-C905-4358-AEAA-A0E4B5F5C820}"/>
    <dgm:cxn modelId="{A8727C1F-1549-4493-AC7A-13570A5C3313}" type="presOf" srcId="{013CB8D0-E89E-46E8-9750-F90AD161AED7}" destId="{6FE3C6E4-E3F9-4676-A7D5-CA5AB7041909}" srcOrd="0" destOrd="0" presId="urn:microsoft.com/office/officeart/2005/8/layout/radial6"/>
    <dgm:cxn modelId="{BD23FC01-139E-4501-9853-2D121467ED13}" type="presOf" srcId="{60D37861-E97C-44EC-BD64-960BD506D089}" destId="{2F536AE0-6767-4FA3-847C-78F5E2BB6C04}" srcOrd="0" destOrd="0" presId="urn:microsoft.com/office/officeart/2005/8/layout/radial6"/>
    <dgm:cxn modelId="{48CB943D-02AB-4E3D-923F-244D7C9639AF}" srcId="{BBC2CF93-7954-412F-8775-0C805A44AC59}" destId="{013CB8D0-E89E-46E8-9750-F90AD161AED7}" srcOrd="3" destOrd="0" parTransId="{6B9C2ED4-B967-4431-BE32-95B231B74BE8}" sibTransId="{60D37861-E97C-44EC-BD64-960BD506D089}"/>
    <dgm:cxn modelId="{4A3F54C7-6887-49BB-8E6D-BF7EAAAA2140}" srcId="{BBC2CF93-7954-412F-8775-0C805A44AC59}" destId="{BD28C2A9-810F-4BF7-8C1E-F7C703DAA65A}" srcOrd="2" destOrd="0" parTransId="{D5B3099A-98EF-47AB-945A-2B4A83C879F2}" sibTransId="{5AB6A389-3D22-4A96-9A65-5E06C009FBA6}"/>
    <dgm:cxn modelId="{5DBD85AF-AC84-4F6D-BE3F-160FE00A7C35}" type="presOf" srcId="{FD92B126-C905-4358-AEAA-A0E4B5F5C820}" destId="{68E91FDE-BACF-47C4-814B-FD48DF4B715A}" srcOrd="0" destOrd="0" presId="urn:microsoft.com/office/officeart/2005/8/layout/radial6"/>
    <dgm:cxn modelId="{83F1AB37-3758-42DF-9DDF-B8FFDEA1A5A1}" type="presOf" srcId="{BD28C2A9-810F-4BF7-8C1E-F7C703DAA65A}" destId="{E875767C-0F1A-47D1-9322-2A4ECA78F8CE}" srcOrd="0" destOrd="0" presId="urn:microsoft.com/office/officeart/2005/8/layout/radial6"/>
    <dgm:cxn modelId="{88D56A30-6AC8-4153-A693-64E4D6E2C331}" type="presParOf" srcId="{48628174-C50B-4035-8D64-37840B21B098}" destId="{A6312D21-C986-404B-A27F-801DC10C024A}" srcOrd="0" destOrd="0" presId="urn:microsoft.com/office/officeart/2005/8/layout/radial6"/>
    <dgm:cxn modelId="{B15B3A63-0F49-477C-8664-86792EF5B3B8}" type="presParOf" srcId="{48628174-C50B-4035-8D64-37840B21B098}" destId="{6186E363-8EB9-4B0C-81F3-BDBF6F314D0D}" srcOrd="1" destOrd="0" presId="urn:microsoft.com/office/officeart/2005/8/layout/radial6"/>
    <dgm:cxn modelId="{22BCADC9-791D-40D4-BD2B-2619F5E736B4}" type="presParOf" srcId="{48628174-C50B-4035-8D64-37840B21B098}" destId="{8C2948D1-5D08-49C2-A4C4-A5038A71A9F3}" srcOrd="2" destOrd="0" presId="urn:microsoft.com/office/officeart/2005/8/layout/radial6"/>
    <dgm:cxn modelId="{1455C1F2-6E75-4E59-AD14-BEECEDB11BB8}" type="presParOf" srcId="{48628174-C50B-4035-8D64-37840B21B098}" destId="{68E91FDE-BACF-47C4-814B-FD48DF4B715A}" srcOrd="3" destOrd="0" presId="urn:microsoft.com/office/officeart/2005/8/layout/radial6"/>
    <dgm:cxn modelId="{26A94343-2031-45CB-8DB5-AEF76705A3A8}" type="presParOf" srcId="{48628174-C50B-4035-8D64-37840B21B098}" destId="{6CC119B6-BE6F-4A60-9ACE-33FDB8A2F3AA}" srcOrd="4" destOrd="0" presId="urn:microsoft.com/office/officeart/2005/8/layout/radial6"/>
    <dgm:cxn modelId="{A45B83F6-B76E-484C-8E2E-DEF6700CC71A}" type="presParOf" srcId="{48628174-C50B-4035-8D64-37840B21B098}" destId="{2381DF92-B1B7-4062-9FC1-D723A1897C19}" srcOrd="5" destOrd="0" presId="urn:microsoft.com/office/officeart/2005/8/layout/radial6"/>
    <dgm:cxn modelId="{93BC38D2-FC12-483E-824D-C0C9F1D0AFBE}" type="presParOf" srcId="{48628174-C50B-4035-8D64-37840B21B098}" destId="{FAFB9A6F-0821-4ADC-9A27-7CFD54699E77}" srcOrd="6" destOrd="0" presId="urn:microsoft.com/office/officeart/2005/8/layout/radial6"/>
    <dgm:cxn modelId="{CC44CF05-E6EF-478D-AC32-6E4A6726B422}" type="presParOf" srcId="{48628174-C50B-4035-8D64-37840B21B098}" destId="{E875767C-0F1A-47D1-9322-2A4ECA78F8CE}" srcOrd="7" destOrd="0" presId="urn:microsoft.com/office/officeart/2005/8/layout/radial6"/>
    <dgm:cxn modelId="{F209A957-45D9-4620-B5CF-F30E6DFDDDC4}" type="presParOf" srcId="{48628174-C50B-4035-8D64-37840B21B098}" destId="{A93FAC7A-5801-41D4-B0F0-001CA23DF859}" srcOrd="8" destOrd="0" presId="urn:microsoft.com/office/officeart/2005/8/layout/radial6"/>
    <dgm:cxn modelId="{EE482EEC-914B-4D1E-86C5-143969B94167}" type="presParOf" srcId="{48628174-C50B-4035-8D64-37840B21B098}" destId="{15506D18-1431-4B1A-8535-00875F77F780}" srcOrd="9" destOrd="0" presId="urn:microsoft.com/office/officeart/2005/8/layout/radial6"/>
    <dgm:cxn modelId="{17394632-A046-4714-AEFA-9538EAACFD2B}" type="presParOf" srcId="{48628174-C50B-4035-8D64-37840B21B098}" destId="{6FE3C6E4-E3F9-4676-A7D5-CA5AB7041909}" srcOrd="10" destOrd="0" presId="urn:microsoft.com/office/officeart/2005/8/layout/radial6"/>
    <dgm:cxn modelId="{5CE746AD-D15C-4798-B9D2-22BD9FE7D5F7}" type="presParOf" srcId="{48628174-C50B-4035-8D64-37840B21B098}" destId="{5320E444-A30A-4E0F-BC84-26CD5DD1DF75}" srcOrd="11" destOrd="0" presId="urn:microsoft.com/office/officeart/2005/8/layout/radial6"/>
    <dgm:cxn modelId="{955DF74C-F819-4EEC-903C-3EFE6428D81A}" type="presParOf" srcId="{48628174-C50B-4035-8D64-37840B21B098}" destId="{2F536AE0-6767-4FA3-847C-78F5E2BB6C0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16FE51-D250-460A-8709-E11FE8CAF33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E7C09C-068F-4A1E-96C8-DE084342110F}">
      <dgm:prSet phldrT="[Text]"/>
      <dgm:spPr/>
      <dgm:t>
        <a:bodyPr/>
        <a:lstStyle/>
        <a:p>
          <a:r>
            <a:rPr lang="en-US" dirty="0" smtClean="0"/>
            <a:t>Local</a:t>
          </a:r>
          <a:endParaRPr lang="en-US" dirty="0"/>
        </a:p>
      </dgm:t>
    </dgm:pt>
    <dgm:pt modelId="{5912424F-B691-4F49-BEA8-6BE885BEF543}" type="parTrans" cxnId="{182B4913-EDA5-4F0B-9B4B-B098C31906D1}">
      <dgm:prSet/>
      <dgm:spPr/>
      <dgm:t>
        <a:bodyPr/>
        <a:lstStyle/>
        <a:p>
          <a:endParaRPr lang="en-US"/>
        </a:p>
      </dgm:t>
    </dgm:pt>
    <dgm:pt modelId="{9DE7876B-321D-4D1C-8277-BEADB6B48672}" type="sibTrans" cxnId="{182B4913-EDA5-4F0B-9B4B-B098C31906D1}">
      <dgm:prSet/>
      <dgm:spPr/>
      <dgm:t>
        <a:bodyPr/>
        <a:lstStyle/>
        <a:p>
          <a:endParaRPr lang="en-US"/>
        </a:p>
      </dgm:t>
    </dgm:pt>
    <dgm:pt modelId="{904B49C7-B4A5-4E32-82E6-57D26B9CE171}">
      <dgm:prSet phldrT="[Text]"/>
      <dgm:spPr/>
      <dgm:t>
        <a:bodyPr/>
        <a:lstStyle/>
        <a:p>
          <a:r>
            <a:rPr lang="en-US" dirty="0" smtClean="0"/>
            <a:t>National</a:t>
          </a:r>
          <a:endParaRPr lang="en-US" dirty="0"/>
        </a:p>
      </dgm:t>
    </dgm:pt>
    <dgm:pt modelId="{A3BA1D46-6EFA-4784-B614-8B3C886BC332}" type="parTrans" cxnId="{0670C194-6959-4084-958F-277C9BB10776}">
      <dgm:prSet/>
      <dgm:spPr/>
      <dgm:t>
        <a:bodyPr/>
        <a:lstStyle/>
        <a:p>
          <a:endParaRPr lang="en-US"/>
        </a:p>
      </dgm:t>
    </dgm:pt>
    <dgm:pt modelId="{EDF5E935-39F5-48BC-BA15-FC8B596B4ABA}" type="sibTrans" cxnId="{0670C194-6959-4084-958F-277C9BB10776}">
      <dgm:prSet/>
      <dgm:spPr/>
      <dgm:t>
        <a:bodyPr/>
        <a:lstStyle/>
        <a:p>
          <a:endParaRPr lang="en-US"/>
        </a:p>
      </dgm:t>
    </dgm:pt>
    <dgm:pt modelId="{ABBE9C83-7155-4097-9E61-691D0EBB7494}">
      <dgm:prSet phldrT="[Text]"/>
      <dgm:spPr/>
      <dgm:t>
        <a:bodyPr/>
        <a:lstStyle/>
        <a:p>
          <a:r>
            <a:rPr lang="en-US" dirty="0" err="1" smtClean="0"/>
            <a:t>Independant</a:t>
          </a:r>
          <a:endParaRPr lang="en-US" dirty="0"/>
        </a:p>
      </dgm:t>
    </dgm:pt>
    <dgm:pt modelId="{713ACEFD-528E-4CAB-AB52-5862F27C4F4A}" type="parTrans" cxnId="{5526AC74-0109-476A-922C-D507A124859F}">
      <dgm:prSet/>
      <dgm:spPr/>
      <dgm:t>
        <a:bodyPr/>
        <a:lstStyle/>
        <a:p>
          <a:endParaRPr lang="en-US"/>
        </a:p>
      </dgm:t>
    </dgm:pt>
    <dgm:pt modelId="{BDC62C35-79A0-4198-97FA-16579C60C280}" type="sibTrans" cxnId="{5526AC74-0109-476A-922C-D507A124859F}">
      <dgm:prSet/>
      <dgm:spPr/>
      <dgm:t>
        <a:bodyPr/>
        <a:lstStyle/>
        <a:p>
          <a:endParaRPr lang="en-US"/>
        </a:p>
      </dgm:t>
    </dgm:pt>
    <dgm:pt modelId="{3EAFCCA0-2825-43F7-9E31-0D1AF5482C42}" type="pres">
      <dgm:prSet presAssocID="{8516FE51-D250-460A-8709-E11FE8CAF3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310668-2283-4A5E-9A68-4C8A23A3BA3F}" type="pres">
      <dgm:prSet presAssocID="{A2E7C09C-068F-4A1E-96C8-DE084342110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C4BF6-9EE5-47DE-8CD6-C95EADF9DE3B}" type="pres">
      <dgm:prSet presAssocID="{9DE7876B-321D-4D1C-8277-BEADB6B4867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2FF1814-791B-4A48-BBD5-CE34261A9E34}" type="pres">
      <dgm:prSet presAssocID="{9DE7876B-321D-4D1C-8277-BEADB6B4867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A6EFBC51-B143-4A62-97E3-CB7F5B266509}" type="pres">
      <dgm:prSet presAssocID="{904B49C7-B4A5-4E32-82E6-57D26B9CE17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41ED61-A8E9-4A64-9004-372DC2993EA0}" type="pres">
      <dgm:prSet presAssocID="{EDF5E935-39F5-48BC-BA15-FC8B596B4AB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C3BB76B-85C7-485E-B37E-6AB179ADB4A1}" type="pres">
      <dgm:prSet presAssocID="{EDF5E935-39F5-48BC-BA15-FC8B596B4AB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19E20DB-221D-4BAD-BBD2-7561EA31B5E8}" type="pres">
      <dgm:prSet presAssocID="{ABBE9C83-7155-4097-9E61-691D0EBB74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C71BD-61D1-434E-835D-014FB6D875B0}" type="pres">
      <dgm:prSet presAssocID="{BDC62C35-79A0-4198-97FA-16579C60C28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83C120E-299C-4A4E-AD68-EC9C991E9201}" type="pres">
      <dgm:prSet presAssocID="{BDC62C35-79A0-4198-97FA-16579C60C280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C6BD72F-3039-43CD-AE43-589D40097D11}" type="presOf" srcId="{9DE7876B-321D-4D1C-8277-BEADB6B48672}" destId="{92FF1814-791B-4A48-BBD5-CE34261A9E34}" srcOrd="1" destOrd="0" presId="urn:microsoft.com/office/officeart/2005/8/layout/cycle7"/>
    <dgm:cxn modelId="{41F4D637-E75F-4ED2-BA02-4518E574AD85}" type="presOf" srcId="{EDF5E935-39F5-48BC-BA15-FC8B596B4ABA}" destId="{FC3BB76B-85C7-485E-B37E-6AB179ADB4A1}" srcOrd="1" destOrd="0" presId="urn:microsoft.com/office/officeart/2005/8/layout/cycle7"/>
    <dgm:cxn modelId="{6DC651FF-AF39-487F-8A35-E468A9D08154}" type="presOf" srcId="{9DE7876B-321D-4D1C-8277-BEADB6B48672}" destId="{655C4BF6-9EE5-47DE-8CD6-C95EADF9DE3B}" srcOrd="0" destOrd="0" presId="urn:microsoft.com/office/officeart/2005/8/layout/cycle7"/>
    <dgm:cxn modelId="{87B3094F-74E7-4B52-A24C-37796779BE3C}" type="presOf" srcId="{904B49C7-B4A5-4E32-82E6-57D26B9CE171}" destId="{A6EFBC51-B143-4A62-97E3-CB7F5B266509}" srcOrd="0" destOrd="0" presId="urn:microsoft.com/office/officeart/2005/8/layout/cycle7"/>
    <dgm:cxn modelId="{5526AC74-0109-476A-922C-D507A124859F}" srcId="{8516FE51-D250-460A-8709-E11FE8CAF33C}" destId="{ABBE9C83-7155-4097-9E61-691D0EBB7494}" srcOrd="2" destOrd="0" parTransId="{713ACEFD-528E-4CAB-AB52-5862F27C4F4A}" sibTransId="{BDC62C35-79A0-4198-97FA-16579C60C280}"/>
    <dgm:cxn modelId="{FBB8FCDF-9653-4EEE-8ECF-2CD772134731}" type="presOf" srcId="{BDC62C35-79A0-4198-97FA-16579C60C280}" destId="{FF1C71BD-61D1-434E-835D-014FB6D875B0}" srcOrd="0" destOrd="0" presId="urn:microsoft.com/office/officeart/2005/8/layout/cycle7"/>
    <dgm:cxn modelId="{6DE00CE8-9454-48BB-B6B4-D98CF4FAC1AA}" type="presOf" srcId="{BDC62C35-79A0-4198-97FA-16579C60C280}" destId="{883C120E-299C-4A4E-AD68-EC9C991E9201}" srcOrd="1" destOrd="0" presId="urn:microsoft.com/office/officeart/2005/8/layout/cycle7"/>
    <dgm:cxn modelId="{0C951F42-020C-418F-9F03-28BD7B4B44B3}" type="presOf" srcId="{8516FE51-D250-460A-8709-E11FE8CAF33C}" destId="{3EAFCCA0-2825-43F7-9E31-0D1AF5482C42}" srcOrd="0" destOrd="0" presId="urn:microsoft.com/office/officeart/2005/8/layout/cycle7"/>
    <dgm:cxn modelId="{182B4913-EDA5-4F0B-9B4B-B098C31906D1}" srcId="{8516FE51-D250-460A-8709-E11FE8CAF33C}" destId="{A2E7C09C-068F-4A1E-96C8-DE084342110F}" srcOrd="0" destOrd="0" parTransId="{5912424F-B691-4F49-BEA8-6BE885BEF543}" sibTransId="{9DE7876B-321D-4D1C-8277-BEADB6B48672}"/>
    <dgm:cxn modelId="{DAB28E7B-036B-4BB4-BD8F-B3ABC4191A56}" type="presOf" srcId="{A2E7C09C-068F-4A1E-96C8-DE084342110F}" destId="{35310668-2283-4A5E-9A68-4C8A23A3BA3F}" srcOrd="0" destOrd="0" presId="urn:microsoft.com/office/officeart/2005/8/layout/cycle7"/>
    <dgm:cxn modelId="{0670C194-6959-4084-958F-277C9BB10776}" srcId="{8516FE51-D250-460A-8709-E11FE8CAF33C}" destId="{904B49C7-B4A5-4E32-82E6-57D26B9CE171}" srcOrd="1" destOrd="0" parTransId="{A3BA1D46-6EFA-4784-B614-8B3C886BC332}" sibTransId="{EDF5E935-39F5-48BC-BA15-FC8B596B4ABA}"/>
    <dgm:cxn modelId="{F8C3FEFC-7DF5-49A3-AD23-8804069CD5FB}" type="presOf" srcId="{EDF5E935-39F5-48BC-BA15-FC8B596B4ABA}" destId="{BF41ED61-A8E9-4A64-9004-372DC2993EA0}" srcOrd="0" destOrd="0" presId="urn:microsoft.com/office/officeart/2005/8/layout/cycle7"/>
    <dgm:cxn modelId="{9A8BA3AA-B29F-4C2C-9BE1-7EB06AF23EEE}" type="presOf" srcId="{ABBE9C83-7155-4097-9E61-691D0EBB7494}" destId="{C19E20DB-221D-4BAD-BBD2-7561EA31B5E8}" srcOrd="0" destOrd="0" presId="urn:microsoft.com/office/officeart/2005/8/layout/cycle7"/>
    <dgm:cxn modelId="{1FED25C6-49CD-40C6-8DCF-8EBC8538B042}" type="presParOf" srcId="{3EAFCCA0-2825-43F7-9E31-0D1AF5482C42}" destId="{35310668-2283-4A5E-9A68-4C8A23A3BA3F}" srcOrd="0" destOrd="0" presId="urn:microsoft.com/office/officeart/2005/8/layout/cycle7"/>
    <dgm:cxn modelId="{B8341DC5-37A6-44C9-A9C6-430839C82793}" type="presParOf" srcId="{3EAFCCA0-2825-43F7-9E31-0D1AF5482C42}" destId="{655C4BF6-9EE5-47DE-8CD6-C95EADF9DE3B}" srcOrd="1" destOrd="0" presId="urn:microsoft.com/office/officeart/2005/8/layout/cycle7"/>
    <dgm:cxn modelId="{B63FF3AB-48C6-4ADF-9486-DA079DBA5A05}" type="presParOf" srcId="{655C4BF6-9EE5-47DE-8CD6-C95EADF9DE3B}" destId="{92FF1814-791B-4A48-BBD5-CE34261A9E34}" srcOrd="0" destOrd="0" presId="urn:microsoft.com/office/officeart/2005/8/layout/cycle7"/>
    <dgm:cxn modelId="{E3979EAB-5F48-4B27-AFD5-378D3A0F14D6}" type="presParOf" srcId="{3EAFCCA0-2825-43F7-9E31-0D1AF5482C42}" destId="{A6EFBC51-B143-4A62-97E3-CB7F5B266509}" srcOrd="2" destOrd="0" presId="urn:microsoft.com/office/officeart/2005/8/layout/cycle7"/>
    <dgm:cxn modelId="{326076FE-7816-4C93-A3B6-5216E1C09CAB}" type="presParOf" srcId="{3EAFCCA0-2825-43F7-9E31-0D1AF5482C42}" destId="{BF41ED61-A8E9-4A64-9004-372DC2993EA0}" srcOrd="3" destOrd="0" presId="urn:microsoft.com/office/officeart/2005/8/layout/cycle7"/>
    <dgm:cxn modelId="{36225925-8F3E-44AB-ADFE-3A7BD97CBE00}" type="presParOf" srcId="{BF41ED61-A8E9-4A64-9004-372DC2993EA0}" destId="{FC3BB76B-85C7-485E-B37E-6AB179ADB4A1}" srcOrd="0" destOrd="0" presId="urn:microsoft.com/office/officeart/2005/8/layout/cycle7"/>
    <dgm:cxn modelId="{E39A0250-9D9F-4B84-82C4-DB7454EC9DB5}" type="presParOf" srcId="{3EAFCCA0-2825-43F7-9E31-0D1AF5482C42}" destId="{C19E20DB-221D-4BAD-BBD2-7561EA31B5E8}" srcOrd="4" destOrd="0" presId="urn:microsoft.com/office/officeart/2005/8/layout/cycle7"/>
    <dgm:cxn modelId="{13982F90-8AC0-4CD6-BF4D-8D966C38443A}" type="presParOf" srcId="{3EAFCCA0-2825-43F7-9E31-0D1AF5482C42}" destId="{FF1C71BD-61D1-434E-835D-014FB6D875B0}" srcOrd="5" destOrd="0" presId="urn:microsoft.com/office/officeart/2005/8/layout/cycle7"/>
    <dgm:cxn modelId="{59082332-9338-41BA-A493-1F34D1E22EB7}" type="presParOf" srcId="{FF1C71BD-61D1-434E-835D-014FB6D875B0}" destId="{883C120E-299C-4A4E-AD68-EC9C991E920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536AE0-6767-4FA3-847C-78F5E2BB6C04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506D18-1431-4B1A-8535-00875F77F780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FB9A6F-0821-4ADC-9A27-7CFD54699E77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E91FDE-BACF-47C4-814B-FD48DF4B715A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312D21-C986-404B-A27F-801DC10C024A}">
      <dsp:nvSpPr>
        <dsp:cNvPr id="0" name=""/>
        <dsp:cNvSpPr/>
      </dsp:nvSpPr>
      <dsp:spPr>
        <a:xfrm>
          <a:off x="3357562" y="2214562"/>
          <a:ext cx="2428875" cy="2428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Congress of Industrial Organizations</a:t>
          </a:r>
          <a:endParaRPr lang="en-US" sz="1900" kern="1200" dirty="0"/>
        </a:p>
      </dsp:txBody>
      <dsp:txXfrm>
        <a:off x="3357562" y="2214562"/>
        <a:ext cx="2428875" cy="2428875"/>
      </dsp:txXfrm>
    </dsp:sp>
    <dsp:sp modelId="{6186E363-8EB9-4B0C-81F3-BDBF6F314D0D}">
      <dsp:nvSpPr>
        <dsp:cNvPr id="0" name=""/>
        <dsp:cNvSpPr/>
      </dsp:nvSpPr>
      <dsp:spPr>
        <a:xfrm>
          <a:off x="3721893" y="1558"/>
          <a:ext cx="1700212" cy="17002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United Steel Workers</a:t>
          </a:r>
          <a:endParaRPr lang="en-US" sz="1700" kern="1200" dirty="0"/>
        </a:p>
      </dsp:txBody>
      <dsp:txXfrm>
        <a:off x="3721893" y="1558"/>
        <a:ext cx="1700212" cy="1700212"/>
      </dsp:txXfrm>
    </dsp:sp>
    <dsp:sp modelId="{6CC119B6-BE6F-4A60-9ACE-33FDB8A2F3AA}">
      <dsp:nvSpPr>
        <dsp:cNvPr id="0" name=""/>
        <dsp:cNvSpPr/>
      </dsp:nvSpPr>
      <dsp:spPr>
        <a:xfrm>
          <a:off x="6299229" y="2578893"/>
          <a:ext cx="1700212" cy="1700212"/>
        </a:xfrm>
        <a:prstGeom prst="ellipse">
          <a:avLst/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United Automobile Workers</a:t>
          </a:r>
          <a:endParaRPr lang="en-US" sz="16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99229" y="2578893"/>
        <a:ext cx="1700212" cy="1700212"/>
      </dsp:txXfrm>
    </dsp:sp>
    <dsp:sp modelId="{E875767C-0F1A-47D1-9322-2A4ECA78F8CE}">
      <dsp:nvSpPr>
        <dsp:cNvPr id="0" name=""/>
        <dsp:cNvSpPr/>
      </dsp:nvSpPr>
      <dsp:spPr>
        <a:xfrm>
          <a:off x="3721893" y="5156229"/>
          <a:ext cx="1700212" cy="1700212"/>
        </a:xfrm>
        <a:prstGeom prst="ellipse">
          <a:avLst/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United Mine Workers</a:t>
          </a:r>
          <a:endParaRPr lang="en-US" sz="1700" kern="1200" dirty="0"/>
        </a:p>
      </dsp:txBody>
      <dsp:txXfrm>
        <a:off x="3721893" y="5156229"/>
        <a:ext cx="1700212" cy="1700212"/>
      </dsp:txXfrm>
    </dsp:sp>
    <dsp:sp modelId="{6FE3C6E4-E3F9-4676-A7D5-CA5AB7041909}">
      <dsp:nvSpPr>
        <dsp:cNvPr id="0" name=""/>
        <dsp:cNvSpPr/>
      </dsp:nvSpPr>
      <dsp:spPr>
        <a:xfrm>
          <a:off x="1144558" y="2578893"/>
          <a:ext cx="1700212" cy="1700212"/>
        </a:xfrm>
        <a:prstGeom prst="ellipse">
          <a:avLst/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American Federation of Labor</a:t>
          </a:r>
          <a:endParaRPr lang="en-US" sz="1700" kern="1200" dirty="0"/>
        </a:p>
      </dsp:txBody>
      <dsp:txXfrm>
        <a:off x="1144558" y="2578893"/>
        <a:ext cx="1700212" cy="17002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310668-2283-4A5E-9A68-4C8A23A3BA3F}">
      <dsp:nvSpPr>
        <dsp:cNvPr id="0" name=""/>
        <dsp:cNvSpPr/>
      </dsp:nvSpPr>
      <dsp:spPr>
        <a:xfrm>
          <a:off x="3006899" y="878"/>
          <a:ext cx="2169762" cy="1084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Local</a:t>
          </a:r>
          <a:endParaRPr lang="en-US" sz="2300" kern="1200" dirty="0"/>
        </a:p>
      </dsp:txBody>
      <dsp:txXfrm>
        <a:off x="3006899" y="878"/>
        <a:ext cx="2169762" cy="1084881"/>
      </dsp:txXfrm>
    </dsp:sp>
    <dsp:sp modelId="{655C4BF6-9EE5-47DE-8CD6-C95EADF9DE3B}">
      <dsp:nvSpPr>
        <dsp:cNvPr id="0" name=""/>
        <dsp:cNvSpPr/>
      </dsp:nvSpPr>
      <dsp:spPr>
        <a:xfrm rot="3600000">
          <a:off x="4422544" y="1904058"/>
          <a:ext cx="1128942" cy="37970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3600000">
        <a:off x="4422544" y="1904058"/>
        <a:ext cx="1128942" cy="379708"/>
      </dsp:txXfrm>
    </dsp:sp>
    <dsp:sp modelId="{A6EFBC51-B143-4A62-97E3-CB7F5B266509}">
      <dsp:nvSpPr>
        <dsp:cNvPr id="0" name=""/>
        <dsp:cNvSpPr/>
      </dsp:nvSpPr>
      <dsp:spPr>
        <a:xfrm>
          <a:off x="4797370" y="3102064"/>
          <a:ext cx="2169762" cy="1084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National</a:t>
          </a:r>
          <a:endParaRPr lang="en-US" sz="2300" kern="1200" dirty="0"/>
        </a:p>
      </dsp:txBody>
      <dsp:txXfrm>
        <a:off x="4797370" y="3102064"/>
        <a:ext cx="2169762" cy="1084881"/>
      </dsp:txXfrm>
    </dsp:sp>
    <dsp:sp modelId="{BF41ED61-A8E9-4A64-9004-372DC2993EA0}">
      <dsp:nvSpPr>
        <dsp:cNvPr id="0" name=""/>
        <dsp:cNvSpPr/>
      </dsp:nvSpPr>
      <dsp:spPr>
        <a:xfrm rot="10800000">
          <a:off x="3527309" y="3454651"/>
          <a:ext cx="1128942" cy="37970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527309" y="3454651"/>
        <a:ext cx="1128942" cy="379708"/>
      </dsp:txXfrm>
    </dsp:sp>
    <dsp:sp modelId="{C19E20DB-221D-4BAD-BBD2-7561EA31B5E8}">
      <dsp:nvSpPr>
        <dsp:cNvPr id="0" name=""/>
        <dsp:cNvSpPr/>
      </dsp:nvSpPr>
      <dsp:spPr>
        <a:xfrm>
          <a:off x="1216429" y="3102064"/>
          <a:ext cx="2169762" cy="1084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Independant</a:t>
          </a:r>
          <a:endParaRPr lang="en-US" sz="2300" kern="1200" dirty="0"/>
        </a:p>
      </dsp:txBody>
      <dsp:txXfrm>
        <a:off x="1216429" y="3102064"/>
        <a:ext cx="2169762" cy="1084881"/>
      </dsp:txXfrm>
    </dsp:sp>
    <dsp:sp modelId="{FF1C71BD-61D1-434E-835D-014FB6D875B0}">
      <dsp:nvSpPr>
        <dsp:cNvPr id="0" name=""/>
        <dsp:cNvSpPr/>
      </dsp:nvSpPr>
      <dsp:spPr>
        <a:xfrm rot="18000000">
          <a:off x="2632074" y="1904058"/>
          <a:ext cx="1128942" cy="37970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8000000">
        <a:off x="2632074" y="1904058"/>
        <a:ext cx="1128942" cy="379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84FE678-F8A0-4839-AB66-F9DA6DA9E64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357678E-ED9E-41FC-BF46-E79E976F1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Do you think unions still serve an important role in supporting America’s workers? </a:t>
            </a:r>
            <a:r>
              <a:rPr lang="en-US" smtClean="0"/>
              <a:t>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685800" y="5181600"/>
            <a:ext cx="7696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Union Organization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Wisconsin and Collective Bargaining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Collective Bargaining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Refers to the rights of labor/union representatives to negotiate contractual agreements with employers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Scott Walker (R) Wisconsin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Your thoughts?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How does this effect you?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Continue preparing outlines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Current Event:</a:t>
            </a:r>
          </a:p>
          <a:p>
            <a:pPr algn="ctr"/>
            <a:r>
              <a:rPr lang="en-US" dirty="0" smtClean="0"/>
              <a:t>Find an article discussing collective bargaining in Wisconsin or other states. </a:t>
            </a:r>
          </a:p>
          <a:p>
            <a:pPr algn="ctr"/>
            <a:r>
              <a:rPr lang="en-US" dirty="0" smtClean="0"/>
              <a:t>Write a short, one page reflection describing the details and your opinion on the matter.</a:t>
            </a:r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Will be discussed next class!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Growth of Labor Unions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22, 2011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00400"/>
            <a:ext cx="24860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5410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What is a Labor Union?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own words, define a labor union.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definition </a:t>
            </a:r>
          </a:p>
          <a:p>
            <a:pPr lvl="1"/>
            <a:r>
              <a:rPr lang="en-US" dirty="0" smtClean="0"/>
              <a:t>An organization of workers that negotiates with employers for better wages, improved working conditions, and job security.</a:t>
            </a:r>
            <a:endParaRPr lang="en-US" dirty="0"/>
          </a:p>
        </p:txBody>
      </p:sp>
      <p:pic>
        <p:nvPicPr>
          <p:cNvPr id="2050" name="Picture 2" descr="C:\Program Files\Microsoft Office\MEDIA\CAGCAT10\j019954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429000"/>
            <a:ext cx="1670609" cy="1794053"/>
          </a:xfrm>
          <a:prstGeom prst="rect">
            <a:avLst/>
          </a:prstGeom>
          <a:noFill/>
        </p:spPr>
      </p:pic>
      <p:pic>
        <p:nvPicPr>
          <p:cNvPr id="2051" name="Picture 3" descr="C:\Documents and Settings\Mike\Local Settings\Temporary Internet Files\Content.IE5\UURO0P86\MC9002352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63947"/>
            <a:ext cx="1392631" cy="1794053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114800"/>
            <a:ext cx="38100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Development of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All Hail Industrialization!</a:t>
            </a:r>
            <a:endParaRPr lang="en-US" dirty="0"/>
          </a:p>
        </p:txBody>
      </p:sp>
      <p:pic>
        <p:nvPicPr>
          <p:cNvPr id="3075" name="Picture 3" descr="C:\Documents and Settings\Mike\Local Settings\Temporary Internet Files\Content.IE5\UURO0P86\MM90039574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133600"/>
            <a:ext cx="1809750" cy="301625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057400"/>
            <a:ext cx="38100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Documents and Settings\Mike\Local Settings\Temporary Internet Files\Content.IE5\E1PYVYWP\MC90043250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800" y="0"/>
            <a:ext cx="1727200" cy="1841500"/>
          </a:xfrm>
          <a:prstGeom prst="rect">
            <a:avLst/>
          </a:prstGeom>
          <a:noFill/>
        </p:spPr>
      </p:pic>
      <p:pic>
        <p:nvPicPr>
          <p:cNvPr id="3078" name="Picture 6" descr="C:\Documents and Settings\Mike\Local Settings\Temporary Internet Files\Content.IE5\UURO0P86\MC90043251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38325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Development of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Employee-Employer Relationships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1800’s and 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60 hours at 10cents/hour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Poor working conditions and horrible treatment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098" name="Picture 2" descr="C:\Documents and Settings\Mike\Local Settings\Temporary Internet Files\Content.IE5\Y4R8MFO2\MC9004414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1143853" cy="1143853"/>
          </a:xfrm>
          <a:prstGeom prst="rect">
            <a:avLst/>
          </a:prstGeom>
          <a:noFill/>
        </p:spPr>
      </p:pic>
      <p:sp>
        <p:nvSpPr>
          <p:cNvPr id="5" name="Equal 4"/>
          <p:cNvSpPr/>
          <p:nvPr/>
        </p:nvSpPr>
        <p:spPr>
          <a:xfrm>
            <a:off x="3962400" y="1524000"/>
            <a:ext cx="9144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2600" y="1600200"/>
            <a:ext cx="16466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Triangle Fire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410200" cy="5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Knights of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Read Handout and be ready to Discuss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95400"/>
            <a:ext cx="4800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American Federation of Labor (AFL)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Succeeded the Knights</a:t>
            </a:r>
          </a:p>
          <a:p>
            <a:endParaRPr lang="en-US" dirty="0" smtClean="0"/>
          </a:p>
          <a:p>
            <a:r>
              <a:rPr lang="en-US" dirty="0" smtClean="0"/>
              <a:t>Samuel Gompers</a:t>
            </a:r>
          </a:p>
          <a:p>
            <a:pPr lvl="1"/>
            <a:r>
              <a:rPr lang="en-US" dirty="0" smtClean="0"/>
              <a:t>Fought for the same compensations as Knights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Membership – 1914, 1920, and on</a:t>
            </a:r>
          </a:p>
          <a:p>
            <a:pPr lvl="1"/>
            <a:r>
              <a:rPr lang="en-US" dirty="0" smtClean="0"/>
              <a:t>2 million and climbing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Open vs. Closed shops</a:t>
            </a:r>
          </a:p>
          <a:p>
            <a:pPr lvl="1"/>
            <a:r>
              <a:rPr lang="en-US" dirty="0" smtClean="0"/>
              <a:t>Open – Non-Union (workers did not have to join a union)</a:t>
            </a:r>
          </a:p>
          <a:p>
            <a:pPr lvl="1"/>
            <a:r>
              <a:rPr lang="en-US" dirty="0" smtClean="0"/>
              <a:t>Closed – Union (workers could only be hired if they were in a union)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752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Documents and Settings\Mike\Local Settings\Temporary Internet Files\Content.IE5\NC2ULV46\MC9004325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09800"/>
            <a:ext cx="1841500" cy="139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&quot;No&quot; Symbol 6"/>
          <p:cNvSpPr/>
          <p:nvPr/>
        </p:nvSpPr>
        <p:spPr>
          <a:xfrm>
            <a:off x="1219200" y="2667000"/>
            <a:ext cx="1905000" cy="1600200"/>
          </a:xfrm>
          <a:prstGeom prst="noSmoking">
            <a:avLst/>
          </a:prstGeom>
          <a:solidFill>
            <a:srgbClr val="FF0000">
              <a:alpha val="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266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Do Now</vt:lpstr>
      <vt:lpstr>The Growth of Labor Unions</vt:lpstr>
      <vt:lpstr>What is a Labor Union?</vt:lpstr>
      <vt:lpstr>The Development of Unions</vt:lpstr>
      <vt:lpstr>The Development of Unions</vt:lpstr>
      <vt:lpstr>The Triangle Fire</vt:lpstr>
      <vt:lpstr>Knights of Labor</vt:lpstr>
      <vt:lpstr>American Federation of Labor (AFL)</vt:lpstr>
      <vt:lpstr>Slide 9</vt:lpstr>
      <vt:lpstr>Slide 10</vt:lpstr>
      <vt:lpstr>Wisconsin and Collective Bargaining</vt:lpstr>
      <vt:lpstr>Slide 12</vt:lpstr>
      <vt:lpstr>Homework</vt:lpstr>
    </vt:vector>
  </TitlesOfParts>
  <Company>Ulrich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Growth of Labor Unions</dc:title>
  <dc:creator>Mike</dc:creator>
  <cp:lastModifiedBy>Mike</cp:lastModifiedBy>
  <cp:revision>10</cp:revision>
  <dcterms:created xsi:type="dcterms:W3CDTF">2011-03-21T13:22:05Z</dcterms:created>
  <dcterms:modified xsi:type="dcterms:W3CDTF">2011-03-22T01:22:49Z</dcterms:modified>
</cp:coreProperties>
</file>